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handoutMasterIdLst>
    <p:handoutMasterId r:id="rId28"/>
  </p:handoutMasterIdLst>
  <p:sldIdLst>
    <p:sldId id="256" r:id="rId2"/>
    <p:sldId id="257" r:id="rId3"/>
    <p:sldId id="260" r:id="rId4"/>
    <p:sldId id="258" r:id="rId5"/>
    <p:sldId id="259" r:id="rId6"/>
    <p:sldId id="261" r:id="rId7"/>
    <p:sldId id="262" r:id="rId8"/>
    <p:sldId id="263" r:id="rId9"/>
    <p:sldId id="266"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4687B35-D8F5-45A4-BF0B-2C366EF80EA6}" type="datetimeFigureOut">
              <a:rPr lang="en-US" smtClean="0"/>
              <a:pPr/>
              <a:t>9/29/2010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B8901B4-4743-4D3E-8A88-2A44D2F1F89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B3B06CD-B497-4C3B-A765-A0C31FDFF1BA}" type="datetimeFigureOut">
              <a:rPr lang="en-US" smtClean="0"/>
              <a:pPr/>
              <a:t>9/29/2010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18B7FE7-E8A4-4944-9E02-FAB41063662D}"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3B06CD-B497-4C3B-A765-A0C31FDFF1BA}" type="datetimeFigureOut">
              <a:rPr lang="en-US" smtClean="0"/>
              <a:pPr/>
              <a:t>9/29/2010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8B7FE7-E8A4-4944-9E02-FAB41063662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18B7FE7-E8A4-4944-9E02-FAB41063662D}"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3B06CD-B497-4C3B-A765-A0C31FDFF1BA}" type="datetimeFigureOut">
              <a:rPr lang="en-US" smtClean="0"/>
              <a:pPr/>
              <a:t>9/29/2010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B3B06CD-B497-4C3B-A765-A0C31FDFF1BA}" type="datetimeFigureOut">
              <a:rPr lang="en-US" smtClean="0"/>
              <a:pPr/>
              <a:t>9/29/2010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818B7FE7-E8A4-4944-9E02-FAB41063662D}"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3B06CD-B497-4C3B-A765-A0C31FDFF1BA}" type="datetimeFigureOut">
              <a:rPr lang="en-US" smtClean="0"/>
              <a:pPr/>
              <a:t>9/29/2010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18B7FE7-E8A4-4944-9E02-FAB41063662D}"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B3B06CD-B497-4C3B-A765-A0C31FDFF1BA}" type="datetimeFigureOut">
              <a:rPr lang="en-US" smtClean="0"/>
              <a:pPr/>
              <a:t>9/29/2010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8B7FE7-E8A4-4944-9E02-FAB41063662D}"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B3B06CD-B497-4C3B-A765-A0C31FDFF1BA}" type="datetimeFigureOut">
              <a:rPr lang="en-US" smtClean="0"/>
              <a:pPr/>
              <a:t>9/29/2010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18B7FE7-E8A4-4944-9E02-FAB41063662D}"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B3B06CD-B497-4C3B-A765-A0C31FDFF1BA}" type="datetimeFigureOut">
              <a:rPr lang="en-US" smtClean="0"/>
              <a:pPr/>
              <a:t>9/29/2010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818B7FE7-E8A4-4944-9E02-FAB41063662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B3B06CD-B497-4C3B-A765-A0C31FDFF1BA}" type="datetimeFigureOut">
              <a:rPr lang="en-US" smtClean="0"/>
              <a:pPr/>
              <a:t>9/29/2010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18B7FE7-E8A4-4944-9E02-FAB4106366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18B7FE7-E8A4-4944-9E02-FAB41063662D}"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B3B06CD-B497-4C3B-A765-A0C31FDFF1BA}" type="datetimeFigureOut">
              <a:rPr lang="en-US" smtClean="0"/>
              <a:pPr/>
              <a:t>9/29/2010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18B7FE7-E8A4-4944-9E02-FAB41063662D}"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B3B06CD-B497-4C3B-A765-A0C31FDFF1BA}" type="datetimeFigureOut">
              <a:rPr lang="en-US" smtClean="0"/>
              <a:pPr/>
              <a:t>9/29/2010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B3B06CD-B497-4C3B-A765-A0C31FDFF1BA}" type="datetimeFigureOut">
              <a:rPr lang="en-US" smtClean="0"/>
              <a:pPr/>
              <a:t>9/29/2010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18B7FE7-E8A4-4944-9E02-FAB41063662D}"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thedailyshow.com/watch/wed-september-22-2010/the-recession-is-ove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Murray High Debate</a:t>
            </a:r>
            <a:endParaRPr lang="en-US" dirty="0"/>
          </a:p>
        </p:txBody>
      </p:sp>
      <p:sp>
        <p:nvSpPr>
          <p:cNvPr id="2" name="Title 1"/>
          <p:cNvSpPr>
            <a:spLocks noGrp="1"/>
          </p:cNvSpPr>
          <p:nvPr>
            <p:ph type="ctrTitle"/>
          </p:nvPr>
        </p:nvSpPr>
        <p:spPr/>
        <p:txBody>
          <a:bodyPr>
            <a:normAutofit fontScale="90000"/>
          </a:bodyPr>
          <a:lstStyle/>
          <a:p>
            <a:r>
              <a:rPr lang="en-US" dirty="0" smtClean="0"/>
              <a:t>Argumentation </a:t>
            </a:r>
            <a:br>
              <a:rPr lang="en-US" dirty="0" smtClean="0"/>
            </a:br>
            <a:r>
              <a:rPr lang="en-US" dirty="0" smtClean="0"/>
              <a:t>&amp; </a:t>
            </a:r>
            <a:br>
              <a:rPr lang="en-US" dirty="0" smtClean="0"/>
            </a:br>
            <a:r>
              <a:rPr lang="en-US" dirty="0" smtClean="0"/>
              <a:t>Logical Fallacy</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try this together…</a:t>
            </a:r>
            <a:endParaRPr lang="en-US" dirty="0"/>
          </a:p>
        </p:txBody>
      </p:sp>
      <p:sp>
        <p:nvSpPr>
          <p:cNvPr id="3" name="Content Placeholder 2"/>
          <p:cNvSpPr>
            <a:spLocks noGrp="1"/>
          </p:cNvSpPr>
          <p:nvPr>
            <p:ph sz="quarter" idx="1"/>
          </p:nvPr>
        </p:nvSpPr>
        <p:spPr/>
        <p:txBody>
          <a:bodyPr/>
          <a:lstStyle/>
          <a:p>
            <a:r>
              <a:rPr lang="en-US" dirty="0" smtClean="0"/>
              <a:t>Logically, which side would start arguing first?</a:t>
            </a:r>
          </a:p>
          <a:p>
            <a:r>
              <a:rPr lang="en-US" dirty="0" smtClean="0"/>
              <a:t>The affirmative’s claim is the resolution.</a:t>
            </a:r>
          </a:p>
          <a:p>
            <a:r>
              <a:rPr lang="en-US" dirty="0" smtClean="0"/>
              <a:t>Your resolution is: Macs are better than PC’s.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with the affirmative</a:t>
            </a:r>
            <a:endParaRPr lang="en-US" dirty="0"/>
          </a:p>
        </p:txBody>
      </p:sp>
      <p:sp>
        <p:nvSpPr>
          <p:cNvPr id="3" name="Content Placeholder 2"/>
          <p:cNvSpPr>
            <a:spLocks noGrp="1"/>
          </p:cNvSpPr>
          <p:nvPr>
            <p:ph sz="quarter" idx="1"/>
          </p:nvPr>
        </p:nvSpPr>
        <p:spPr/>
        <p:txBody>
          <a:bodyPr/>
          <a:lstStyle/>
          <a:p>
            <a:r>
              <a:rPr lang="en-US" dirty="0" smtClean="0"/>
              <a:t>Claim: Macs are better than PC’s.</a:t>
            </a:r>
          </a:p>
          <a:p>
            <a:r>
              <a:rPr lang="en-US" dirty="0" smtClean="0"/>
              <a:t>Warrant: because…</a:t>
            </a:r>
          </a:p>
          <a:p>
            <a:r>
              <a:rPr lang="en-US" dirty="0" smtClean="0"/>
              <a:t>Impact: so what?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Spontaneous Argumentation</a:t>
            </a:r>
            <a:endParaRPr lang="en-US" dirty="0"/>
          </a:p>
        </p:txBody>
      </p:sp>
      <p:sp>
        <p:nvSpPr>
          <p:cNvPr id="3" name="Content Placeholder 2"/>
          <p:cNvSpPr>
            <a:spLocks noGrp="1"/>
          </p:cNvSpPr>
          <p:nvPr>
            <p:ph sz="quarter" idx="1"/>
          </p:nvPr>
        </p:nvSpPr>
        <p:spPr/>
        <p:txBody>
          <a:bodyPr>
            <a:normAutofit/>
          </a:bodyPr>
          <a:lstStyle/>
          <a:p>
            <a:r>
              <a:rPr lang="en-US" dirty="0" smtClean="0"/>
              <a:t>In debate lingo, this is called SPAR.</a:t>
            </a:r>
          </a:p>
          <a:p>
            <a:r>
              <a:rPr lang="en-US" dirty="0" smtClean="0"/>
              <a:t>It is one-on-one debate, often on a silly topic. </a:t>
            </a:r>
          </a:p>
          <a:p>
            <a:pPr lvl="1"/>
            <a:r>
              <a:rPr lang="sv-SE" dirty="0" smtClean="0"/>
              <a:t>1min prep</a:t>
            </a:r>
          </a:p>
          <a:p>
            <a:pPr lvl="1"/>
            <a:r>
              <a:rPr lang="sv-SE" dirty="0" smtClean="0"/>
              <a:t>3min Affirmative Constructive speech</a:t>
            </a:r>
          </a:p>
          <a:p>
            <a:pPr lvl="1"/>
            <a:r>
              <a:rPr lang="sv-SE" dirty="0" smtClean="0"/>
              <a:t>1min prep</a:t>
            </a:r>
          </a:p>
          <a:p>
            <a:pPr lvl="1"/>
            <a:r>
              <a:rPr lang="sv-SE" dirty="0" smtClean="0"/>
              <a:t>3min Negative Constructive speech (present their own case and refute aff)</a:t>
            </a:r>
          </a:p>
          <a:p>
            <a:pPr lvl="1"/>
            <a:r>
              <a:rPr lang="sv-SE" dirty="0" smtClean="0"/>
              <a:t>3min CF (debaters question each other)</a:t>
            </a:r>
          </a:p>
          <a:p>
            <a:pPr lvl="1"/>
            <a:r>
              <a:rPr lang="sv-SE" dirty="0" smtClean="0"/>
              <a:t>1min Affirmative Rebuttal</a:t>
            </a:r>
          </a:p>
          <a:p>
            <a:pPr lvl="1"/>
            <a:r>
              <a:rPr lang="sv-SE" dirty="0" smtClean="0"/>
              <a:t>2min Negative Rebuttal</a:t>
            </a:r>
          </a:p>
          <a:p>
            <a:pPr lvl="1"/>
            <a:r>
              <a:rPr lang="sv-SE" dirty="0" smtClean="0"/>
              <a:t>1min Affirmative Rebuttal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LOGICAL FALLACY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Ad Hominem</a:t>
            </a:r>
            <a:endParaRPr lang="en-US" dirty="0"/>
          </a:p>
        </p:txBody>
      </p:sp>
      <p:sp>
        <p:nvSpPr>
          <p:cNvPr id="5" name="Content Placeholder 4"/>
          <p:cNvSpPr>
            <a:spLocks noGrp="1"/>
          </p:cNvSpPr>
          <p:nvPr>
            <p:ph sz="quarter" idx="1"/>
          </p:nvPr>
        </p:nvSpPr>
        <p:spPr/>
        <p:txBody>
          <a:bodyPr/>
          <a:lstStyle/>
          <a:p>
            <a:r>
              <a:rPr lang="en-US" dirty="0" smtClean="0"/>
              <a:t>Attacking the individual instead of the argument </a:t>
            </a:r>
            <a:r>
              <a:rPr lang="en-US" dirty="0" smtClean="0"/>
              <a:t>(name calling)</a:t>
            </a:r>
            <a:endParaRPr lang="en-US" dirty="0" smtClean="0"/>
          </a:p>
          <a:p>
            <a:r>
              <a:rPr lang="en-US" dirty="0" smtClean="0"/>
              <a:t>Example:</a:t>
            </a:r>
          </a:p>
          <a:p>
            <a:pPr lvl="1"/>
            <a:r>
              <a:rPr lang="en-US" dirty="0" smtClean="0"/>
              <a:t>Attack a quote on foreign policy from Richard Nixon simply because it was said by Richard Nixon. </a:t>
            </a:r>
            <a:endParaRPr lang="en-US" dirty="0" smtClean="0"/>
          </a:p>
          <a:p>
            <a:pPr lvl="1"/>
            <a:r>
              <a:rPr lang="en-US" dirty="0" smtClean="0"/>
              <a:t>“Those pro-life Bible-thumpers want to take away your rights!”</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1752" y="228600"/>
            <a:ext cx="8534400" cy="758952"/>
          </a:xfrm>
        </p:spPr>
        <p:txBody>
          <a:bodyPr/>
          <a:lstStyle/>
          <a:p>
            <a:r>
              <a:rPr lang="en-US" dirty="0" smtClean="0"/>
              <a:t>Erroneous Appeal </a:t>
            </a:r>
            <a:r>
              <a:rPr lang="en-US" dirty="0" smtClean="0"/>
              <a:t>to Authority</a:t>
            </a:r>
            <a:endParaRPr lang="en-US" dirty="0"/>
          </a:p>
        </p:txBody>
      </p:sp>
      <p:sp>
        <p:nvSpPr>
          <p:cNvPr id="5" name="Content Placeholder 4"/>
          <p:cNvSpPr>
            <a:spLocks noGrp="1"/>
          </p:cNvSpPr>
          <p:nvPr>
            <p:ph sz="quarter" idx="1"/>
          </p:nvPr>
        </p:nvSpPr>
        <p:spPr>
          <a:xfrm>
            <a:off x="301752" y="1527048"/>
            <a:ext cx="8503920" cy="4572000"/>
          </a:xfrm>
        </p:spPr>
        <p:txBody>
          <a:bodyPr>
            <a:normAutofit/>
          </a:bodyPr>
          <a:lstStyle/>
          <a:p>
            <a:r>
              <a:rPr lang="en-US" dirty="0" smtClean="0"/>
              <a:t>Cited expert is not really an expert on the subject</a:t>
            </a:r>
          </a:p>
          <a:p>
            <a:pPr lvl="1"/>
            <a:r>
              <a:rPr lang="en-US" dirty="0" smtClean="0"/>
              <a:t>Base on “expert’s” reputation, not their relevant qualifications.</a:t>
            </a:r>
          </a:p>
          <a:p>
            <a:r>
              <a:rPr lang="en-US" dirty="0" smtClean="0"/>
              <a:t>Also, you can’t say something is true </a:t>
            </a:r>
            <a:r>
              <a:rPr lang="en-US" i="1" dirty="0" smtClean="0"/>
              <a:t>simply because</a:t>
            </a:r>
            <a:r>
              <a:rPr lang="en-US" dirty="0" smtClean="0"/>
              <a:t> an expert said it. </a:t>
            </a:r>
          </a:p>
          <a:p>
            <a:r>
              <a:rPr lang="en-US" dirty="0" smtClean="0"/>
              <a:t>Example</a:t>
            </a:r>
            <a:r>
              <a:rPr lang="en-US" dirty="0" smtClean="0"/>
              <a:t>:</a:t>
            </a:r>
          </a:p>
          <a:p>
            <a:pPr lvl="1"/>
            <a:r>
              <a:rPr lang="en-US" dirty="0" smtClean="0"/>
              <a:t>“I’m not a doctor, I just play one on TV.  Here, take this aspirin…”</a:t>
            </a:r>
            <a:endParaRPr lang="en-US" dirty="0" smtClean="0"/>
          </a:p>
          <a:p>
            <a:pPr lvl="1"/>
            <a:r>
              <a:rPr lang="en-US" dirty="0" smtClean="0"/>
              <a:t>John </a:t>
            </a:r>
            <a:r>
              <a:rPr lang="en-US" dirty="0" smtClean="0">
                <a:hlinkClick r:id="rId2"/>
              </a:rPr>
              <a:t>Stewart</a:t>
            </a:r>
            <a:r>
              <a:rPr lang="en-US" dirty="0" smtClean="0"/>
              <a:t> clip (Move past the obvious politics in the clip to the point being made)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Hasty Generalization</a:t>
            </a:r>
            <a:endParaRPr lang="en-US" dirty="0"/>
          </a:p>
        </p:txBody>
      </p:sp>
      <p:sp>
        <p:nvSpPr>
          <p:cNvPr id="3" name="Content Placeholder 2"/>
          <p:cNvSpPr>
            <a:spLocks noGrp="1"/>
          </p:cNvSpPr>
          <p:nvPr>
            <p:ph sz="quarter" idx="1"/>
          </p:nvPr>
        </p:nvSpPr>
        <p:spPr/>
        <p:txBody>
          <a:bodyPr/>
          <a:lstStyle/>
          <a:p>
            <a:r>
              <a:rPr lang="en-US" dirty="0" smtClean="0"/>
              <a:t>Conclusion is based on limited experience or evidence.</a:t>
            </a:r>
          </a:p>
          <a:p>
            <a:pPr lvl="1"/>
            <a:r>
              <a:rPr lang="en-US" dirty="0" smtClean="0"/>
              <a:t>Could be true. </a:t>
            </a:r>
          </a:p>
          <a:p>
            <a:r>
              <a:rPr lang="en-US" dirty="0" smtClean="0"/>
              <a:t>Example:</a:t>
            </a:r>
          </a:p>
          <a:p>
            <a:pPr lvl="1"/>
            <a:r>
              <a:rPr lang="en-US" dirty="0" smtClean="0"/>
              <a:t>Judging a person/class/book based on first meeting</a:t>
            </a:r>
            <a:r>
              <a:rPr lang="en-US" dirty="0" smtClean="0"/>
              <a:t>.</a:t>
            </a:r>
          </a:p>
          <a:p>
            <a:pPr lvl="1"/>
            <a:r>
              <a:rPr lang="en-US" dirty="0" smtClean="0"/>
              <a:t>“Despite the women’s movement in the 70’s, women still do not receive equal pay for equal worth.  </a:t>
            </a:r>
            <a:r>
              <a:rPr lang="en-US" b="1" dirty="0" smtClean="0"/>
              <a:t>Obviously</a:t>
            </a:r>
            <a:r>
              <a:rPr lang="en-US" dirty="0" smtClean="0"/>
              <a:t>, all such attempts to change the status quo are doomed to failure.”</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Man</a:t>
            </a:r>
            <a:endParaRPr lang="en-US" dirty="0"/>
          </a:p>
        </p:txBody>
      </p:sp>
      <p:sp>
        <p:nvSpPr>
          <p:cNvPr id="3" name="Content Placeholder 2"/>
          <p:cNvSpPr>
            <a:spLocks noGrp="1"/>
          </p:cNvSpPr>
          <p:nvPr>
            <p:ph sz="quarter" idx="1"/>
          </p:nvPr>
        </p:nvSpPr>
        <p:spPr/>
        <p:txBody>
          <a:bodyPr/>
          <a:lstStyle/>
          <a:p>
            <a:r>
              <a:rPr lang="en-US" dirty="0" smtClean="0"/>
              <a:t>Focus argument on weak or misrepresented parts of opponents’ speech so that they can be easily defeated.</a:t>
            </a:r>
          </a:p>
          <a:p>
            <a:r>
              <a:rPr lang="en-US" dirty="0" smtClean="0"/>
              <a:t>Example</a:t>
            </a:r>
            <a:r>
              <a:rPr lang="en-US" dirty="0" smtClean="0"/>
              <a:t>:</a:t>
            </a:r>
          </a:p>
          <a:p>
            <a:pPr lvl="1"/>
            <a:r>
              <a:rPr lang="en-US" dirty="0" smtClean="0"/>
              <a:t>“Men should not shave their legs because you have the potential to bleed and therefore hinder all athletic ability.”</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 Analogy</a:t>
            </a:r>
            <a:endParaRPr lang="en-US" dirty="0"/>
          </a:p>
        </p:txBody>
      </p:sp>
      <p:sp>
        <p:nvSpPr>
          <p:cNvPr id="3" name="Content Placeholder 2"/>
          <p:cNvSpPr>
            <a:spLocks noGrp="1"/>
          </p:cNvSpPr>
          <p:nvPr>
            <p:ph sz="quarter" idx="1"/>
          </p:nvPr>
        </p:nvSpPr>
        <p:spPr/>
        <p:txBody>
          <a:bodyPr/>
          <a:lstStyle/>
          <a:p>
            <a:r>
              <a:rPr lang="en-US" dirty="0" smtClean="0"/>
              <a:t>Comparing two situations that aren’t really similar.</a:t>
            </a:r>
          </a:p>
          <a:p>
            <a:r>
              <a:rPr lang="en-US" dirty="0" smtClean="0"/>
              <a:t>Example:</a:t>
            </a:r>
          </a:p>
          <a:p>
            <a:pPr lvl="1"/>
            <a:r>
              <a:rPr lang="en-US" dirty="0" smtClean="0"/>
              <a:t>Public universities are like businesses and should be run like them. </a:t>
            </a:r>
          </a:p>
          <a:p>
            <a:pPr lvl="2"/>
            <a:r>
              <a:rPr lang="en-US" dirty="0" smtClean="0"/>
              <a:t>Are they </a:t>
            </a:r>
            <a:r>
              <a:rPr lang="en-US" i="1" dirty="0" smtClean="0"/>
              <a:t>really</a:t>
            </a:r>
            <a:r>
              <a:rPr lang="en-US" dirty="0" smtClean="0"/>
              <a:t> fundamentally the same?</a:t>
            </a:r>
          </a:p>
          <a:p>
            <a:pPr lvl="3"/>
            <a:r>
              <a:rPr lang="en-US" dirty="0" smtClean="0"/>
              <a:t>Businesses are designed to make money and universities are nonprofit.</a:t>
            </a:r>
          </a:p>
          <a:p>
            <a:pPr lvl="1"/>
            <a:r>
              <a:rPr lang="en-US" dirty="0" smtClean="0"/>
              <a:t>Debate is just as much a sport as tennis or wrestling because sports involve physical movement and in debate, you move your jaw.</a:t>
            </a:r>
          </a:p>
          <a:p>
            <a:pPr lvl="2"/>
            <a:r>
              <a:rPr lang="en-US" dirty="0" smtClean="0"/>
              <a:t>Are these two really comparable? Maybe. Maybe not.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Hoc Fallacy</a:t>
            </a:r>
            <a:endParaRPr lang="en-US" dirty="0"/>
          </a:p>
        </p:txBody>
      </p:sp>
      <p:sp>
        <p:nvSpPr>
          <p:cNvPr id="3" name="Content Placeholder 2"/>
          <p:cNvSpPr>
            <a:spLocks noGrp="1"/>
          </p:cNvSpPr>
          <p:nvPr>
            <p:ph sz="quarter" idx="1"/>
          </p:nvPr>
        </p:nvSpPr>
        <p:spPr>
          <a:xfrm>
            <a:off x="301752" y="1527048"/>
            <a:ext cx="8503920" cy="4949952"/>
          </a:xfrm>
        </p:spPr>
        <p:txBody>
          <a:bodyPr>
            <a:normAutofit/>
          </a:bodyPr>
          <a:lstStyle/>
          <a:p>
            <a:r>
              <a:rPr lang="en-US" dirty="0" smtClean="0"/>
              <a:t>Just because one thing follows another, does not mean one causes another. (Correlation vs. Causation).</a:t>
            </a:r>
          </a:p>
          <a:p>
            <a:pPr lvl="1"/>
            <a:r>
              <a:rPr lang="en-US" dirty="0" smtClean="0"/>
              <a:t>Make sure you ask yourself if there </a:t>
            </a:r>
            <a:r>
              <a:rPr lang="en-US" i="1" dirty="0" smtClean="0"/>
              <a:t>could</a:t>
            </a:r>
            <a:r>
              <a:rPr lang="en-US" dirty="0" smtClean="0"/>
              <a:t> be a third (or fourth or fifth…) factor playing into it. </a:t>
            </a:r>
          </a:p>
          <a:p>
            <a:r>
              <a:rPr lang="en-US" dirty="0" smtClean="0"/>
              <a:t>Example:</a:t>
            </a:r>
          </a:p>
          <a:p>
            <a:pPr lvl="1"/>
            <a:r>
              <a:rPr lang="en-US" dirty="0" smtClean="0"/>
              <a:t>Could there be a post hoc fallacy in the John Stewart clip?</a:t>
            </a:r>
          </a:p>
          <a:p>
            <a:pPr lvl="1"/>
            <a:r>
              <a:rPr lang="en-US" dirty="0" smtClean="0"/>
              <a:t>Let’s say a football team had a losing season, after losing their head coach at the beginning of the season. This may have caused the losing season, but what if the fact that their QB was injured never occurred to you as a potential </a:t>
            </a:r>
            <a:r>
              <a:rPr lang="en-US" i="1" dirty="0" smtClean="0"/>
              <a:t>different </a:t>
            </a:r>
            <a:r>
              <a:rPr lang="en-US" dirty="0" smtClean="0"/>
              <a:t>reason for the losses?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debate?</a:t>
            </a:r>
            <a:endParaRPr lang="en-US" dirty="0"/>
          </a:p>
        </p:txBody>
      </p:sp>
      <p:sp>
        <p:nvSpPr>
          <p:cNvPr id="3" name="Content Placeholder 2"/>
          <p:cNvSpPr>
            <a:spLocks noGrp="1"/>
          </p:cNvSpPr>
          <p:nvPr>
            <p:ph sz="quarter" idx="1"/>
          </p:nvPr>
        </p:nvSpPr>
        <p:spPr/>
        <p:txBody>
          <a:bodyPr/>
          <a:lstStyle/>
          <a:p>
            <a:r>
              <a:rPr lang="en-US" dirty="0" smtClean="0"/>
              <a:t>An activity where two sides use persuasive, researched arguments to convince a 3</a:t>
            </a:r>
            <a:r>
              <a:rPr lang="en-US" baseline="30000" dirty="0" smtClean="0"/>
              <a:t>rd</a:t>
            </a:r>
            <a:r>
              <a:rPr lang="en-US" dirty="0" smtClean="0"/>
              <a:t> party to support one side or the other. </a:t>
            </a:r>
          </a:p>
          <a:p>
            <a:r>
              <a:rPr lang="en-US" dirty="0" smtClean="0"/>
              <a:t>Assertion is not a debate – you have to back it up.  Proof is what makes a debate.</a:t>
            </a:r>
          </a:p>
          <a:p>
            <a:r>
              <a:rPr lang="en-US" dirty="0" smtClean="0"/>
              <a:t>What is proof?</a:t>
            </a:r>
          </a:p>
          <a:p>
            <a:pPr lvl="1"/>
            <a:r>
              <a:rPr lang="en-US" smtClean="0"/>
              <a:t>“Proof </a:t>
            </a:r>
            <a:r>
              <a:rPr lang="en-US" dirty="0" smtClean="0"/>
              <a:t>is the process of securing belief in one statement by relating it to another statement </a:t>
            </a:r>
            <a:r>
              <a:rPr lang="en-US" smtClean="0"/>
              <a:t>already believed.”</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 to Popularity</a:t>
            </a:r>
            <a:endParaRPr lang="en-US" dirty="0"/>
          </a:p>
        </p:txBody>
      </p:sp>
      <p:sp>
        <p:nvSpPr>
          <p:cNvPr id="3" name="Content Placeholder 2"/>
          <p:cNvSpPr>
            <a:spLocks noGrp="1"/>
          </p:cNvSpPr>
          <p:nvPr>
            <p:ph sz="quarter" idx="1"/>
          </p:nvPr>
        </p:nvSpPr>
        <p:spPr/>
        <p:txBody>
          <a:bodyPr/>
          <a:lstStyle/>
          <a:p>
            <a:r>
              <a:rPr lang="en-US" dirty="0" smtClean="0"/>
              <a:t>Just because something is popular, it’s true or good.</a:t>
            </a:r>
          </a:p>
          <a:p>
            <a:r>
              <a:rPr lang="en-US" dirty="0" smtClean="0"/>
              <a:t>Example:</a:t>
            </a:r>
          </a:p>
          <a:p>
            <a:pPr lvl="1"/>
            <a:r>
              <a:rPr lang="en-US" dirty="0" smtClean="0"/>
              <a:t>Can you think of how marketing agencies use this fallacy?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Slippery Slope</a:t>
            </a:r>
            <a:endParaRPr lang="en-US" dirty="0"/>
          </a:p>
        </p:txBody>
      </p:sp>
      <p:sp>
        <p:nvSpPr>
          <p:cNvPr id="3" name="Content Placeholder 2"/>
          <p:cNvSpPr>
            <a:spLocks noGrp="1"/>
          </p:cNvSpPr>
          <p:nvPr>
            <p:ph sz="quarter" idx="1"/>
          </p:nvPr>
        </p:nvSpPr>
        <p:spPr/>
        <p:txBody>
          <a:bodyPr/>
          <a:lstStyle/>
          <a:p>
            <a:r>
              <a:rPr lang="en-US" dirty="0" smtClean="0"/>
              <a:t>Letting your reasoning make logically unjustified leaps. You must explain how you reached your final conclusion.</a:t>
            </a:r>
          </a:p>
          <a:p>
            <a:r>
              <a:rPr lang="en-US" dirty="0" smtClean="0"/>
              <a:t>Example: </a:t>
            </a:r>
          </a:p>
          <a:p>
            <a:pPr lvl="1"/>
            <a:r>
              <a:rPr lang="en-US" dirty="0" smtClean="0"/>
              <a:t>We must stop the banning of controversial literature in schools. Once they start banning one form of literature, they will never stop. Next thing you know, they will be burning all the books in the library!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Either/Or Fallacy</a:t>
            </a:r>
            <a:endParaRPr lang="en-US" dirty="0"/>
          </a:p>
        </p:txBody>
      </p:sp>
      <p:sp>
        <p:nvSpPr>
          <p:cNvPr id="3" name="Content Placeholder 2"/>
          <p:cNvSpPr>
            <a:spLocks noGrp="1"/>
          </p:cNvSpPr>
          <p:nvPr>
            <p:ph sz="quarter" idx="1"/>
          </p:nvPr>
        </p:nvSpPr>
        <p:spPr/>
        <p:txBody>
          <a:bodyPr/>
          <a:lstStyle/>
          <a:p>
            <a:r>
              <a:rPr lang="en-US" dirty="0" smtClean="0"/>
              <a:t>Suggesting that there are only two sides to an issue. </a:t>
            </a:r>
          </a:p>
          <a:p>
            <a:pPr lvl="1"/>
            <a:r>
              <a:rPr lang="en-US" dirty="0" smtClean="0"/>
              <a:t>The world is more complicated than that!</a:t>
            </a:r>
          </a:p>
          <a:p>
            <a:r>
              <a:rPr lang="en-US" dirty="0" smtClean="0"/>
              <a:t>Example: </a:t>
            </a:r>
          </a:p>
          <a:p>
            <a:pPr lvl="1"/>
            <a:r>
              <a:rPr lang="en-US" dirty="0" err="1" smtClean="0"/>
              <a:t>Vizzini</a:t>
            </a:r>
            <a:r>
              <a:rPr lang="en-US" dirty="0" smtClean="0"/>
              <a:t> in Princess Bride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Begging the Question</a:t>
            </a:r>
            <a:endParaRPr lang="en-US" dirty="0"/>
          </a:p>
        </p:txBody>
      </p:sp>
      <p:sp>
        <p:nvSpPr>
          <p:cNvPr id="3" name="Content Placeholder 2"/>
          <p:cNvSpPr>
            <a:spLocks noGrp="1"/>
          </p:cNvSpPr>
          <p:nvPr>
            <p:ph sz="quarter" idx="1"/>
          </p:nvPr>
        </p:nvSpPr>
        <p:spPr/>
        <p:txBody>
          <a:bodyPr/>
          <a:lstStyle/>
          <a:p>
            <a:r>
              <a:rPr lang="en-US" dirty="0" smtClean="0"/>
              <a:t>Circular reasoning—assume your conclusion is true without proving it.</a:t>
            </a:r>
          </a:p>
          <a:p>
            <a:r>
              <a:rPr lang="en-US" dirty="0" smtClean="0"/>
              <a:t>Example:</a:t>
            </a:r>
          </a:p>
          <a:p>
            <a:pPr lvl="1"/>
            <a:r>
              <a:rPr lang="en-US" dirty="0" smtClean="0"/>
              <a:t>I am a good worker because Frank says so. How can we trust Frank? Simple. I’ll vouch for him</a:t>
            </a:r>
            <a:r>
              <a:rPr lang="en-US" dirty="0" smtClean="0"/>
              <a:t>.</a:t>
            </a:r>
          </a:p>
          <a:p>
            <a:pPr lvl="1"/>
            <a:r>
              <a:rPr lang="en-US" dirty="0" smtClean="0"/>
              <a:t>“We could improve the undergraduate experience with coed dorms since both men and women benefit from living with the opposite gender.”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 of Ignorance</a:t>
            </a:r>
            <a:endParaRPr lang="en-US" dirty="0"/>
          </a:p>
        </p:txBody>
      </p:sp>
      <p:sp>
        <p:nvSpPr>
          <p:cNvPr id="3" name="Content Placeholder 2"/>
          <p:cNvSpPr>
            <a:spLocks noGrp="1"/>
          </p:cNvSpPr>
          <p:nvPr>
            <p:ph sz="quarter" idx="1"/>
          </p:nvPr>
        </p:nvSpPr>
        <p:spPr/>
        <p:txBody>
          <a:bodyPr/>
          <a:lstStyle/>
          <a:p>
            <a:r>
              <a:rPr lang="en-US" dirty="0" smtClean="0"/>
              <a:t>Assuming something is true if nothing has been offered to prove it false. </a:t>
            </a:r>
          </a:p>
          <a:p>
            <a:r>
              <a:rPr lang="en-US" dirty="0" smtClean="0"/>
              <a:t>Example: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Sequitur</a:t>
            </a:r>
            <a:endParaRPr lang="en-US" dirty="0"/>
          </a:p>
        </p:txBody>
      </p:sp>
      <p:sp>
        <p:nvSpPr>
          <p:cNvPr id="3" name="Content Placeholder 2"/>
          <p:cNvSpPr>
            <a:spLocks noGrp="1"/>
          </p:cNvSpPr>
          <p:nvPr>
            <p:ph sz="quarter" idx="1"/>
          </p:nvPr>
        </p:nvSpPr>
        <p:spPr/>
        <p:txBody>
          <a:bodyPr/>
          <a:lstStyle/>
          <a:p>
            <a:r>
              <a:rPr lang="en-US" dirty="0" smtClean="0"/>
              <a:t>Conclusion is drawn from information that does not logically support that conclusion.</a:t>
            </a:r>
          </a:p>
          <a:p>
            <a:r>
              <a:rPr lang="en-US" dirty="0" smtClean="0"/>
              <a:t>Example:</a:t>
            </a:r>
          </a:p>
          <a:p>
            <a:pPr lvl="1"/>
            <a:r>
              <a:rPr lang="en-US" dirty="0" smtClean="0"/>
              <a:t>We know why it rained today. It’s because you washed your car.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Herring</a:t>
            </a:r>
            <a:endParaRPr lang="en-US" dirty="0"/>
          </a:p>
        </p:txBody>
      </p:sp>
      <p:sp>
        <p:nvSpPr>
          <p:cNvPr id="3" name="Content Placeholder 2"/>
          <p:cNvSpPr>
            <a:spLocks noGrp="1"/>
          </p:cNvSpPr>
          <p:nvPr>
            <p:ph sz="quarter" idx="1"/>
          </p:nvPr>
        </p:nvSpPr>
        <p:spPr/>
        <p:txBody>
          <a:bodyPr/>
          <a:lstStyle/>
          <a:p>
            <a:r>
              <a:rPr lang="en-US" dirty="0" smtClean="0"/>
              <a:t>Shift focus away from central issue by offering a distracting, unrelated idea.</a:t>
            </a:r>
          </a:p>
          <a:p>
            <a:r>
              <a:rPr lang="en-US" dirty="0" smtClean="0"/>
              <a:t>Example:</a:t>
            </a:r>
          </a:p>
          <a:p>
            <a:pPr lvl="1"/>
            <a:r>
              <a:rPr lang="en-US" dirty="0" smtClean="0"/>
              <a:t>"Argument" for making grad school requirements stricter: </a:t>
            </a:r>
          </a:p>
          <a:p>
            <a:pPr lvl="2"/>
            <a:r>
              <a:rPr lang="en-US" dirty="0" smtClean="0"/>
              <a:t>"I think there is great merit in making the requirements stricter for the </a:t>
            </a:r>
            <a:r>
              <a:rPr lang="en-US" u="sng" dirty="0" smtClean="0"/>
              <a:t>graduate students</a:t>
            </a:r>
            <a:r>
              <a:rPr lang="en-US" dirty="0" smtClean="0"/>
              <a:t>. I recommend that you support it, too. After all, we are in a budget crisis and we do not want our salaries affected." </a:t>
            </a:r>
          </a:p>
          <a:p>
            <a:pPr lvl="1"/>
            <a:r>
              <a:rPr lang="en-US" dirty="0" smtClean="0"/>
              <a:t>“Affirmative action proponents accuse me of opposing equal opportunity in the work force.  I think my position on military expenditures, education, and public health speak for themselves.”</a:t>
            </a:r>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Basis of a Good Argument</a:t>
            </a:r>
            <a:endParaRPr lang="en-US" dirty="0"/>
          </a:p>
        </p:txBody>
      </p:sp>
      <p:sp>
        <p:nvSpPr>
          <p:cNvPr id="3" name="Content Placeholder 2"/>
          <p:cNvSpPr>
            <a:spLocks noGrp="1"/>
          </p:cNvSpPr>
          <p:nvPr>
            <p:ph sz="quarter" idx="1"/>
          </p:nvPr>
        </p:nvSpPr>
        <p:spPr/>
        <p:txBody>
          <a:bodyPr/>
          <a:lstStyle/>
          <a:p>
            <a:r>
              <a:rPr lang="en-US" dirty="0" smtClean="0"/>
              <a:t>Assumption</a:t>
            </a:r>
          </a:p>
          <a:p>
            <a:pPr lvl="1"/>
            <a:r>
              <a:rPr lang="en-US" dirty="0" smtClean="0"/>
              <a:t>For example: “International terrorism is wrong.” For this to be true, what is my underlying premise? </a:t>
            </a:r>
          </a:p>
          <a:p>
            <a:pPr lvl="2"/>
            <a:r>
              <a:rPr lang="en-US" dirty="0" smtClean="0"/>
              <a:t>Killing is wrong. </a:t>
            </a:r>
          </a:p>
          <a:p>
            <a:pPr lvl="3"/>
            <a:r>
              <a:rPr lang="en-US" dirty="0" smtClean="0"/>
              <a:t>Is this true? What about the Revolutionary War? </a:t>
            </a:r>
          </a:p>
          <a:p>
            <a:pPr lvl="1"/>
            <a:r>
              <a:rPr lang="en-US" dirty="0" smtClean="0"/>
              <a:t>Your underlying premise/assumption must be something the listener can believe is true. Then you can move on in your argument. </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an Argument</a:t>
            </a:r>
            <a:endParaRPr lang="en-US" dirty="0"/>
          </a:p>
        </p:txBody>
      </p:sp>
      <p:sp>
        <p:nvSpPr>
          <p:cNvPr id="3" name="Content Placeholder 2"/>
          <p:cNvSpPr>
            <a:spLocks noGrp="1"/>
          </p:cNvSpPr>
          <p:nvPr>
            <p:ph sz="quarter" idx="1"/>
          </p:nvPr>
        </p:nvSpPr>
        <p:spPr/>
        <p:txBody>
          <a:bodyPr/>
          <a:lstStyle/>
          <a:p>
            <a:r>
              <a:rPr lang="en-US" dirty="0" smtClean="0"/>
              <a:t>Claim – what you want them to believe</a:t>
            </a:r>
          </a:p>
          <a:p>
            <a:r>
              <a:rPr lang="en-US" dirty="0" smtClean="0"/>
              <a:t>Warrant – your “because…” statement</a:t>
            </a:r>
          </a:p>
          <a:p>
            <a:r>
              <a:rPr lang="en-US" dirty="0" smtClean="0"/>
              <a:t>Impact – the “so what” statement.  What is the problem you are trying to solve.  What does it impact?</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Argument</a:t>
            </a:r>
            <a:endParaRPr lang="en-US" dirty="0"/>
          </a:p>
        </p:txBody>
      </p:sp>
      <p:sp>
        <p:nvSpPr>
          <p:cNvPr id="3" name="Content Placeholder 2"/>
          <p:cNvSpPr>
            <a:spLocks noGrp="1"/>
          </p:cNvSpPr>
          <p:nvPr>
            <p:ph sz="quarter" idx="1"/>
          </p:nvPr>
        </p:nvSpPr>
        <p:spPr/>
        <p:txBody>
          <a:bodyPr/>
          <a:lstStyle/>
          <a:p>
            <a:pPr marL="274320" lvl="2" indent="-274320">
              <a:buClr>
                <a:schemeClr val="accent1"/>
              </a:buClr>
              <a:buSzPct val="85000"/>
              <a:buFont typeface="Wingdings 2"/>
              <a:buChar char=""/>
            </a:pPr>
            <a:r>
              <a:rPr lang="en-US" dirty="0" smtClean="0"/>
              <a:t>“Uninsured Americans are going without needed medical care because they are unable to afford it. Because access to health care is a basic human right, the United States should establish a system of national health insurance.”</a:t>
            </a:r>
          </a:p>
          <a:p>
            <a:pPr marL="548640" lvl="3" indent="-274320">
              <a:buClr>
                <a:schemeClr val="accent1"/>
              </a:buClr>
              <a:buSzPct val="85000"/>
              <a:buNone/>
            </a:pPr>
            <a:r>
              <a:rPr lang="en-US" dirty="0" smtClean="0"/>
              <a:t>		~ Taken from Richard E. Edwards </a:t>
            </a:r>
            <a:r>
              <a:rPr lang="en-US" u="sng" dirty="0" smtClean="0"/>
              <a:t>Competitive Debate</a:t>
            </a:r>
            <a:endParaRPr lang="en-US" dirty="0" smtClean="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Claim</a:t>
            </a:r>
            <a:endParaRPr lang="en-US" dirty="0"/>
          </a:p>
        </p:txBody>
      </p:sp>
      <p:sp>
        <p:nvSpPr>
          <p:cNvPr id="3" name="Content Placeholder 2"/>
          <p:cNvSpPr>
            <a:spLocks noGrp="1"/>
          </p:cNvSpPr>
          <p:nvPr>
            <p:ph sz="quarter" idx="1"/>
          </p:nvPr>
        </p:nvSpPr>
        <p:spPr/>
        <p:txBody>
          <a:bodyPr>
            <a:normAutofit/>
          </a:bodyPr>
          <a:lstStyle/>
          <a:p>
            <a:r>
              <a:rPr lang="en-US" sz="2900" dirty="0" smtClean="0"/>
              <a:t>A clear statement of exactly what you’re advocating. </a:t>
            </a:r>
          </a:p>
          <a:p>
            <a:pPr lvl="2"/>
            <a:r>
              <a:rPr lang="en-US" dirty="0" smtClean="0"/>
              <a:t>Answers the question, “What are you trying to get me to believe?”</a:t>
            </a:r>
          </a:p>
          <a:p>
            <a:r>
              <a:rPr lang="en-US" sz="2200" dirty="0" smtClean="0"/>
              <a:t>“Uninsured Americans are going without needed medical care because they are unable to afford it. Because access to health care is a basic human right, the United States should establish a system of national health insurance.”</a:t>
            </a:r>
          </a:p>
          <a:p>
            <a:pPr marL="274320" lvl="2" indent="-274320">
              <a:buClr>
                <a:schemeClr val="accent1"/>
              </a:buClr>
              <a:buSzPct val="85000"/>
              <a:buFont typeface="Wingdings 2"/>
              <a:buChar char=""/>
            </a:pPr>
            <a:r>
              <a:rPr lang="en-US" sz="2200" dirty="0" smtClean="0"/>
              <a:t>“Uninsured Americans are going without needed medical care because they are unable to afford it. Because access to health care is a basic human right, </a:t>
            </a:r>
            <a:r>
              <a:rPr lang="en-US" sz="2200" dirty="0" smtClean="0">
                <a:solidFill>
                  <a:srgbClr val="FF0000"/>
                </a:solidFill>
              </a:rPr>
              <a:t>the United States should establish a system of national health insurance</a:t>
            </a:r>
            <a:r>
              <a:rPr lang="en-US" sz="2200" dirty="0" smtClean="0"/>
              <a:t>.”</a:t>
            </a:r>
          </a:p>
          <a:p>
            <a:endParaRPr lang="en-US" dirty="0" smtClean="0"/>
          </a:p>
          <a:p>
            <a:pPr lvl="2"/>
            <a:endParaRPr lang="en-US" dirty="0" smtClean="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Warrant</a:t>
            </a:r>
            <a:endParaRPr lang="en-US" dirty="0"/>
          </a:p>
        </p:txBody>
      </p:sp>
      <p:sp>
        <p:nvSpPr>
          <p:cNvPr id="3" name="Content Placeholder 2"/>
          <p:cNvSpPr>
            <a:spLocks noGrp="1"/>
          </p:cNvSpPr>
          <p:nvPr>
            <p:ph sz="quarter" idx="1"/>
          </p:nvPr>
        </p:nvSpPr>
        <p:spPr/>
        <p:txBody>
          <a:bodyPr/>
          <a:lstStyle/>
          <a:p>
            <a:r>
              <a:rPr lang="en-US" sz="2900" dirty="0" smtClean="0"/>
              <a:t>Why is your claim true?</a:t>
            </a:r>
          </a:p>
          <a:p>
            <a:pPr lvl="2"/>
            <a:r>
              <a:rPr lang="en-US" dirty="0" smtClean="0"/>
              <a:t>Usually the </a:t>
            </a:r>
            <a:r>
              <a:rPr lang="en-US" i="1" dirty="0" smtClean="0"/>
              <a:t>“because”.</a:t>
            </a:r>
            <a:r>
              <a:rPr lang="en-US" dirty="0" smtClean="0"/>
              <a:t> </a:t>
            </a:r>
          </a:p>
          <a:p>
            <a:r>
              <a:rPr lang="en-US" sz="2200" dirty="0" smtClean="0"/>
              <a:t>“Uninsured Americans are going without needed medical care because they are unable to afford it. Because access to health care is a basic human right, the United States should establish a system of national health insurance.”</a:t>
            </a:r>
          </a:p>
          <a:p>
            <a:pPr marL="274320" lvl="2" indent="-274320">
              <a:buClr>
                <a:schemeClr val="accent1"/>
              </a:buClr>
              <a:buSzPct val="85000"/>
              <a:buFont typeface="Wingdings 2"/>
              <a:buChar char=""/>
            </a:pPr>
            <a:r>
              <a:rPr lang="en-US" sz="2200" dirty="0" smtClean="0"/>
              <a:t>“Uninsured Americans are going without needed medical care because they are unable to afford it. </a:t>
            </a:r>
            <a:r>
              <a:rPr lang="en-US" sz="2200" dirty="0" smtClean="0">
                <a:solidFill>
                  <a:srgbClr val="FF0000"/>
                </a:solidFill>
              </a:rPr>
              <a:t>Because access to health care is a basic human right</a:t>
            </a:r>
            <a:r>
              <a:rPr lang="en-US" sz="2200" dirty="0" smtClean="0"/>
              <a:t>, the United States should establish a system of national health insurance.”</a:t>
            </a:r>
          </a:p>
          <a:p>
            <a:pPr lvl="2"/>
            <a:endParaRPr lang="en-US" dirty="0" smtClean="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a:t>
            </a:r>
            <a:endParaRPr lang="en-US" dirty="0"/>
          </a:p>
        </p:txBody>
      </p:sp>
      <p:sp>
        <p:nvSpPr>
          <p:cNvPr id="3" name="Content Placeholder 2"/>
          <p:cNvSpPr>
            <a:spLocks noGrp="1"/>
          </p:cNvSpPr>
          <p:nvPr>
            <p:ph sz="quarter" idx="1"/>
          </p:nvPr>
        </p:nvSpPr>
        <p:spPr/>
        <p:txBody>
          <a:bodyPr/>
          <a:lstStyle/>
          <a:p>
            <a:r>
              <a:rPr lang="en-US" dirty="0" smtClean="0"/>
              <a:t>The “so what” of your argument.</a:t>
            </a:r>
          </a:p>
          <a:p>
            <a:endParaRPr lang="en-US" sz="2200" dirty="0" smtClean="0"/>
          </a:p>
          <a:p>
            <a:r>
              <a:rPr lang="en-US" sz="2200" dirty="0" smtClean="0"/>
              <a:t>“Uninsured Americans are going without needed medical care because they are unable to afford it. Because access to health care is a basic human right, the United States should establish a system of national health insurance.”</a:t>
            </a:r>
          </a:p>
          <a:p>
            <a:pPr marL="274320" lvl="2" indent="-274320">
              <a:buClr>
                <a:schemeClr val="accent1"/>
              </a:buClr>
              <a:buSzPct val="85000"/>
              <a:buFont typeface="Wingdings 2"/>
              <a:buChar char=""/>
            </a:pPr>
            <a:r>
              <a:rPr lang="en-US" sz="2200" dirty="0" smtClean="0">
                <a:solidFill>
                  <a:srgbClr val="FF0000"/>
                </a:solidFill>
              </a:rPr>
              <a:t>“Uninsured Americans are going without needed medical care because they are unable to afford it</a:t>
            </a:r>
            <a:r>
              <a:rPr lang="en-US" sz="2200" dirty="0" smtClean="0"/>
              <a:t>. Because access to health care is a basic human right, the United States should establish a system of national health insurance.”</a:t>
            </a:r>
          </a:p>
          <a:p>
            <a:endParaRPr lang="en-US" dirty="0" smtClean="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negative counter-argument</a:t>
            </a:r>
            <a:endParaRPr lang="en-US" dirty="0"/>
          </a:p>
        </p:txBody>
      </p:sp>
      <p:sp>
        <p:nvSpPr>
          <p:cNvPr id="3" name="Content Placeholder 2"/>
          <p:cNvSpPr>
            <a:spLocks noGrp="1"/>
          </p:cNvSpPr>
          <p:nvPr>
            <p:ph sz="quarter" idx="1"/>
          </p:nvPr>
        </p:nvSpPr>
        <p:spPr/>
        <p:txBody>
          <a:bodyPr/>
          <a:lstStyle/>
          <a:p>
            <a:r>
              <a:rPr lang="en-US" dirty="0" smtClean="0"/>
              <a:t>Start by repeating the opponent’s claim:</a:t>
            </a:r>
          </a:p>
          <a:p>
            <a:pPr lvl="1"/>
            <a:r>
              <a:rPr lang="en-US" dirty="0" smtClean="0"/>
              <a:t>“The affirmative says that Macs are better than PC’s.</a:t>
            </a:r>
          </a:p>
          <a:p>
            <a:pPr lvl="2"/>
            <a:r>
              <a:rPr lang="en-US" dirty="0" smtClean="0"/>
              <a:t>Why is this good?</a:t>
            </a:r>
          </a:p>
          <a:p>
            <a:pPr lvl="3"/>
            <a:r>
              <a:rPr lang="en-US" dirty="0" smtClean="0"/>
              <a:t>It keeps you on point. You aren’t going to say this and then follow immediately by going on a tangent. Otherwise your debate becomes “Giraffes are cool; rocks are hard.” </a:t>
            </a:r>
            <a:r>
              <a:rPr lang="en-US" dirty="0" smtClean="0">
                <a:sym typeface="Wingdings" pitchFamily="2" charset="2"/>
              </a:rPr>
              <a:t> (I love that. It’s one of my favorite debate phrases.)</a:t>
            </a:r>
          </a:p>
          <a:p>
            <a:pPr lvl="1"/>
            <a:r>
              <a:rPr lang="en-US" dirty="0" smtClean="0">
                <a:sym typeface="Wingdings" pitchFamily="2" charset="2"/>
              </a:rPr>
              <a:t>“The affirmative says that Macs are better than PC’s, however PC’s are better than Macs (claim) because (warrant)….(impact).”</a:t>
            </a:r>
          </a:p>
          <a:p>
            <a:r>
              <a:rPr lang="en-US" dirty="0" smtClean="0">
                <a:sym typeface="Wingdings" pitchFamily="2" charset="2"/>
              </a:rPr>
              <a:t>Clash occurs at the level of the warrant.</a:t>
            </a:r>
          </a:p>
          <a:p>
            <a:pPr lvl="1"/>
            <a:endParaRPr lang="en-US" dirty="0" smtClean="0">
              <a:sym typeface="Wingdings"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582</TotalTime>
  <Words>1486</Words>
  <Application>Microsoft Office PowerPoint</Application>
  <PresentationFormat>On-screen Show (4:3)</PresentationFormat>
  <Paragraphs>130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Civic</vt:lpstr>
      <vt:lpstr>Argumentation  &amp;  Logical Fallacy</vt:lpstr>
      <vt:lpstr>What is debate?</vt:lpstr>
      <vt:lpstr>The Basis of a Good Argument</vt:lpstr>
      <vt:lpstr>Parts of an Argument</vt:lpstr>
      <vt:lpstr>Example Argument</vt:lpstr>
      <vt:lpstr>Claim</vt:lpstr>
      <vt:lpstr>Warrant</vt:lpstr>
      <vt:lpstr>Impact</vt:lpstr>
      <vt:lpstr>The negative counter-argument</vt:lpstr>
      <vt:lpstr>Let’s try this together…</vt:lpstr>
      <vt:lpstr>Start with the affirmative</vt:lpstr>
      <vt:lpstr>Spontaneous Argumentation</vt:lpstr>
      <vt:lpstr>LOGICAL FALLACY</vt:lpstr>
      <vt:lpstr>Ad Hominem</vt:lpstr>
      <vt:lpstr>Erroneous Appeal to Authority</vt:lpstr>
      <vt:lpstr>Hasty Generalization</vt:lpstr>
      <vt:lpstr>Straw Man</vt:lpstr>
      <vt:lpstr>False Analogy</vt:lpstr>
      <vt:lpstr>Post Hoc Fallacy</vt:lpstr>
      <vt:lpstr>Appeal to Popularity</vt:lpstr>
      <vt:lpstr>Slippery Slope</vt:lpstr>
      <vt:lpstr>Either/Or Fallacy</vt:lpstr>
      <vt:lpstr>Begging the Question</vt:lpstr>
      <vt:lpstr>Argument of Ignorance</vt:lpstr>
      <vt:lpstr>Non Sequitur</vt:lpstr>
      <vt:lpstr>Red Herring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Argumentation  &amp;  Logical Fallacy</dc:title>
  <dc:creator>Tiffany</dc:creator>
  <cp:lastModifiedBy>Sherman, Frank</cp:lastModifiedBy>
  <cp:revision>49</cp:revision>
  <dcterms:created xsi:type="dcterms:W3CDTF">2009-09-04T03:21:13Z</dcterms:created>
  <dcterms:modified xsi:type="dcterms:W3CDTF">2010-09-29T15:02:51Z</dcterms:modified>
</cp:coreProperties>
</file>